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800" b="1" dirty="0"/>
              <a:t>البيئـة التكنولوجيـة</a:t>
            </a:r>
            <a:r>
              <a:rPr lang="en-US" sz="2800" b="1" dirty="0"/>
              <a:t/>
            </a:r>
            <a:br>
              <a:rPr lang="en-US" sz="2800" b="1" dirty="0"/>
            </a:br>
            <a:r>
              <a:rPr lang="en-US" sz="2800" b="1" dirty="0"/>
              <a:t>(Technological Environment)</a:t>
            </a:r>
            <a:br>
              <a:rPr lang="en-US" sz="2800" b="1" dirty="0"/>
            </a:br>
            <a:endParaRPr lang="ar-JO" sz="2800" dirty="0"/>
          </a:p>
        </p:txBody>
      </p:sp>
      <p:sp>
        <p:nvSpPr>
          <p:cNvPr id="3" name="عنصر نائب للمحتوى 2"/>
          <p:cNvSpPr>
            <a:spLocks noGrp="1"/>
          </p:cNvSpPr>
          <p:nvPr>
            <p:ph idx="1"/>
          </p:nvPr>
        </p:nvSpPr>
        <p:spPr/>
        <p:txBody>
          <a:bodyPr>
            <a:normAutofit fontScale="70000" lnSpcReduction="20000"/>
          </a:bodyPr>
          <a:lstStyle/>
          <a:p>
            <a:r>
              <a:rPr lang="ar-SA" b="1" dirty="0"/>
              <a:t>إن مفهوم عصر المعلومات، الذي تلعب المكتبات ومراكز المعلومات دوراً محورياً ومهماً فيه، هو عبارة عن مصطلح يستخدم لوصف مجتمع المرحلة الحاضرة التي نعيشها، والتي يكون فيها تأمين وتوزيع المعلومات والتعامل معها</a:t>
            </a:r>
            <a:r>
              <a:rPr lang="en-US" b="1" dirty="0"/>
              <a:t> (creation, distribution, and manipulation of information) </a:t>
            </a:r>
            <a:r>
              <a:rPr lang="ar-SA" b="1" dirty="0"/>
              <a:t>هو أهم سمة وأهم نشاط اقتصادي وثقـافي في المجتمع. وعلى هذا الأساس فإنه يختلف مجتمع المعلومات عن العصور التي كان محور نشاطها الاقتصادي يعتمد على الصناعة أو الزراعة. وإن جل اهتمام مجتمع المعلومات يتركز على وسائل الآلية متمثلة في الحواسيب والاتصالات عن بعد</a:t>
            </a:r>
            <a:r>
              <a:rPr lang="en-US" b="1" dirty="0"/>
              <a:t>.</a:t>
            </a:r>
            <a:br>
              <a:rPr lang="en-US" b="1" dirty="0"/>
            </a:br>
            <a:r>
              <a:rPr lang="ar-SA" b="1" dirty="0"/>
              <a:t>ولقد تأثر مجتمعنا المعاصر بالمعلومات، وبثورة المعلومات، بشكل مباشر أو غير مباشر. ولكن مثل هذا التأثير أخذ اتجاهين مختلفين، وخاصة في مجتمعنا العربي بشكل خاص ومجتمعات الدول النامية بشكل عام. فقد كان الاتجاه الأول إيجابياً، لابد لنا من استثماره، وكان الاتجاه الثاني سلبياً لابد لنا من فهمه ومعالجته</a:t>
            </a:r>
            <a:r>
              <a:rPr lang="en-US" b="1" dirty="0"/>
              <a:t>.</a:t>
            </a:r>
            <a:br>
              <a:rPr lang="en-US" b="1" dirty="0"/>
            </a:br>
            <a:endParaRPr lang="ar-JO" dirty="0"/>
          </a:p>
        </p:txBody>
      </p:sp>
    </p:spTree>
    <p:extLst>
      <p:ext uri="{BB962C8B-B14F-4D97-AF65-F5344CB8AC3E}">
        <p14:creationId xmlns:p14="http://schemas.microsoft.com/office/powerpoint/2010/main" val="149848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t>أولاً: الملامح الإيجابية لعصر المعلومات</a:t>
            </a:r>
            <a:endParaRPr lang="ar-JO" sz="3600" dirty="0"/>
          </a:p>
        </p:txBody>
      </p:sp>
      <p:sp>
        <p:nvSpPr>
          <p:cNvPr id="3" name="عنصر نائب للمحتوى 2"/>
          <p:cNvSpPr>
            <a:spLocks noGrp="1"/>
          </p:cNvSpPr>
          <p:nvPr>
            <p:ph idx="1"/>
          </p:nvPr>
        </p:nvSpPr>
        <p:spPr/>
        <p:txBody>
          <a:bodyPr>
            <a:normAutofit fontScale="70000" lnSpcReduction="20000"/>
          </a:bodyPr>
          <a:lstStyle/>
          <a:p>
            <a:r>
              <a:rPr lang="en-US" b="1" dirty="0"/>
              <a:t/>
            </a:r>
            <a:br>
              <a:rPr lang="en-US" b="1" dirty="0"/>
            </a:br>
            <a:r>
              <a:rPr lang="ar-SA" b="1" dirty="0"/>
              <a:t>هنالك بعض الميزات والسمات العامة التي انعكست على المجتمع الدولي في العقود القليلة الماضية من عصرنا الحالي، الذي أطلق عليه عصر المعلومات، نستطيع أن نوضحها بالآتي</a:t>
            </a:r>
            <a:r>
              <a:rPr lang="en-US" b="1" dirty="0"/>
              <a:t>:</a:t>
            </a:r>
            <a:br>
              <a:rPr lang="en-US" b="1" dirty="0"/>
            </a:br>
            <a:r>
              <a:rPr lang="en-US" b="1" dirty="0"/>
              <a:t>1. </a:t>
            </a:r>
            <a:r>
              <a:rPr lang="ar-SA" b="1" dirty="0"/>
              <a:t>لابد من التأكيد أولاً على ظاهرة ثورة المعلومات أو انفجار المعلومات، سواء ما كان منه على مستوى الكم الهائل من مصادر المعلومات المنتجة، التي قدرت كميته الورقية بما يكفي أن يغطي مساحة الكرة الأرضية سبع مرات. إضافة إلى تعدد أنواع مصادر المعلومات، الورقية منها وغير الورقية، وتشعب موضوعاتها وتداخلها، إضافة إلى ظهور موضوعات جديدة باستمرار. فجاءت تكنولوجيا المعلومات، والتي تفاعلت مع تكنولوجيا الاتصالات، لربط العالم في مجتمع معلوماتي واحد. أو كما يقول المثل الدارج، أصبح العالم قرية صغيرة ينظر لها من خلال شاشة الحاسوب</a:t>
            </a:r>
            <a:r>
              <a:rPr lang="en-US" b="1" dirty="0"/>
              <a:t>.</a:t>
            </a:r>
            <a:br>
              <a:rPr lang="en-US" b="1" dirty="0"/>
            </a:br>
            <a:r>
              <a:rPr lang="en-US" b="1" dirty="0"/>
              <a:t>2. </a:t>
            </a:r>
            <a:r>
              <a:rPr lang="ar-SA" b="1" dirty="0"/>
              <a:t>لقد أصبح الإنسان المعاصر بحاجة ماسة إلى المعلومات المطلوبة بسرعة كبيرة، ودقة مناسبة، وشمولية وافية، وبأقل جهد ممكن، مهما كان موقعه الجغرافي من هذا العالم</a:t>
            </a:r>
            <a:r>
              <a:rPr lang="en-US" b="1" dirty="0"/>
              <a:t>.</a:t>
            </a:r>
            <a:br>
              <a:rPr lang="en-US" b="1" dirty="0"/>
            </a:br>
            <a:endParaRPr lang="ar-JO" dirty="0"/>
          </a:p>
        </p:txBody>
      </p:sp>
    </p:spTree>
    <p:extLst>
      <p:ext uri="{BB962C8B-B14F-4D97-AF65-F5344CB8AC3E}">
        <p14:creationId xmlns:p14="http://schemas.microsoft.com/office/powerpoint/2010/main" val="133540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en-US" b="1" dirty="0" smtClean="0"/>
              <a:t>3</a:t>
            </a:r>
            <a:r>
              <a:rPr lang="ar-JO" b="1" dirty="0" smtClean="0"/>
              <a:t>. </a:t>
            </a:r>
            <a:r>
              <a:rPr lang="ar-SA" b="1" dirty="0" smtClean="0"/>
              <a:t>لقد </a:t>
            </a:r>
            <a:r>
              <a:rPr lang="ar-SA" b="1" dirty="0"/>
              <a:t>حصل تطور هائل وسريع في مجال تكنولوجيا المعلومات وتكنولوجيا الاتصالات، من حيث كميات المعلومات المخزونة، وسرعة معالجتها، واسترجاعها. فبعد حواسيب الصمامات جاءت حواسيب الترانستر، ثم السيليكون ... الخ، إضافة إلى الأقراص الليزرية المكتنزة بكل أنواعها. ثم جاءت أقمار الاتصال الصناعية والاتصالات بعيدة المدى، والألياف البصرية، وتفاعلت مع تكنولوجيا تخزين واسترجاع المعلومات، وتؤمن للإنسان المعاصر مختلف الأنواع من شبكات المعلومات التعاونية، ابتداءً من الشبكات المحلية والإقليمية وانتهاء بشبكة إنترنت العملاقة</a:t>
            </a:r>
            <a:r>
              <a:rPr lang="en-US" b="1" dirty="0" smtClean="0"/>
              <a:t>.</a:t>
            </a:r>
            <a:endParaRPr lang="ar-JO" b="1" dirty="0" smtClean="0"/>
          </a:p>
          <a:p>
            <a:r>
              <a:rPr lang="en-US" b="1" dirty="0"/>
              <a:t>4. </a:t>
            </a:r>
            <a:r>
              <a:rPr lang="ar-SA" b="1" dirty="0"/>
              <a:t>أصبحت المعلومات بمثابة سلعة تسوق</a:t>
            </a:r>
            <a:r>
              <a:rPr lang="en-US" b="1" dirty="0"/>
              <a:t> (Information Marketing) </a:t>
            </a:r>
            <a:r>
              <a:rPr lang="ar-SA" b="1" dirty="0"/>
              <a:t>وأصبحت مورداً أساسياً في التنمية الاقتصادية والاجتماعية والإدارية والعلمية والسياسية</a:t>
            </a:r>
            <a:r>
              <a:rPr lang="en-US" b="1" dirty="0"/>
              <a:t>.</a:t>
            </a:r>
            <a:br>
              <a:rPr lang="en-US" b="1" dirty="0"/>
            </a:br>
            <a:r>
              <a:rPr lang="en-US" b="1" dirty="0"/>
              <a:t/>
            </a:r>
            <a:br>
              <a:rPr lang="en-US" b="1" dirty="0"/>
            </a:br>
            <a:endParaRPr lang="ar-JO" dirty="0"/>
          </a:p>
        </p:txBody>
      </p:sp>
    </p:spTree>
    <p:extLst>
      <p:ext uri="{BB962C8B-B14F-4D97-AF65-F5344CB8AC3E}">
        <p14:creationId xmlns:p14="http://schemas.microsoft.com/office/powerpoint/2010/main" val="259689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lnSpcReduction="20000"/>
          </a:bodyPr>
          <a:lstStyle/>
          <a:p>
            <a:r>
              <a:rPr lang="en-US" b="1" dirty="0"/>
              <a:t>5. </a:t>
            </a:r>
            <a:r>
              <a:rPr lang="ar-SA" b="1" dirty="0"/>
              <a:t>وعلى أساس ما ورد في النقطة السابقة فقد حدث نمو كبير في المجتمعات المعتمدة على المعلومات، بل وتحولت المجتمعات الصناعية، أو مجتمعات الثورة الصناعية، إلى مجتمعات معلوماتية، وأصبحت المعلومات هي المواد الأولية، كما كان الفحم والحديد والصلب المواد الأولية لنفس المجتمعات في بداية القرن العشرين، وبداية الثورة الصناعية</a:t>
            </a:r>
            <a:r>
              <a:rPr lang="en-US" b="1" dirty="0"/>
              <a:t>.</a:t>
            </a:r>
            <a:br>
              <a:rPr lang="en-US" b="1" dirty="0"/>
            </a:br>
            <a:r>
              <a:rPr lang="en-US" b="1" dirty="0"/>
              <a:t>6. </a:t>
            </a:r>
            <a:r>
              <a:rPr lang="ar-SA" b="1" dirty="0"/>
              <a:t>ظهور ظاهرة الذكاء الاصطناعي المرتبطة بالحواسيب الإلكتروني، الذي يدعو العديدين من العلماء في الدول الصناعية إلى الاعتقاد بأن الحواسيب ستساعد الإنسان، أو ربما تحل محله، في القيام بالعمليات الإبداعية</a:t>
            </a:r>
            <a:r>
              <a:rPr lang="en-US" b="1"/>
              <a:t>.</a:t>
            </a:r>
            <a:br>
              <a:rPr lang="en-US" b="1"/>
            </a:br>
            <a:endParaRPr lang="ar-JO"/>
          </a:p>
        </p:txBody>
      </p:sp>
    </p:spTree>
    <p:extLst>
      <p:ext uri="{BB962C8B-B14F-4D97-AF65-F5344CB8AC3E}">
        <p14:creationId xmlns:p14="http://schemas.microsoft.com/office/powerpoint/2010/main" val="101073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en-US" b="1" dirty="0" smtClean="0"/>
              <a:t>7</a:t>
            </a:r>
            <a:r>
              <a:rPr lang="en-US" b="1" dirty="0"/>
              <a:t>. </a:t>
            </a:r>
            <a:r>
              <a:rPr lang="ar-SA" b="1" dirty="0"/>
              <a:t>ساعدت تكنولوجيا المعلومات وتكنولوجيا الاتصالات في ظهور نظم متكاملة للمعلومات، على مستوى المؤسسات الرسمية وغير الرسمية، في الدول الصناعية وفي عدد من الدول النامية. كذلك على مستوى النظم والشبكات الوطنية والقطاعية للمعلومات. بل وأكثر من ذلك فقد امتدت مثل تلك النظم والشبكات على المستويين الإقليمي والدولي أيضاً</a:t>
            </a:r>
            <a:r>
              <a:rPr lang="en-US" b="1" dirty="0"/>
              <a:t>.</a:t>
            </a:r>
            <a:br>
              <a:rPr lang="en-US" b="1" dirty="0"/>
            </a:br>
            <a:r>
              <a:rPr lang="en-US" b="1" dirty="0"/>
              <a:t>8. </a:t>
            </a:r>
            <a:r>
              <a:rPr lang="ar-SA" b="1" dirty="0"/>
              <a:t>أسـهمت تكنولوجيـا المعلومات، وبشـكل فاعـل، في ظـهور علـم جديـد هو علم المعلومات</a:t>
            </a:r>
            <a:r>
              <a:rPr lang="en-US" b="1" dirty="0"/>
              <a:t> (Information Science) </a:t>
            </a:r>
            <a:r>
              <a:rPr lang="ar-SA" b="1" dirty="0"/>
              <a:t>الذي واكب تطور علم المكتبات</a:t>
            </a:r>
            <a:r>
              <a:rPr lang="en-US" b="1" dirty="0"/>
              <a:t> (Library Science) </a:t>
            </a:r>
            <a:r>
              <a:rPr lang="ar-SA" b="1" dirty="0"/>
              <a:t>أو أرتبط به</a:t>
            </a:r>
            <a:r>
              <a:rPr lang="en-US" b="1" dirty="0"/>
              <a:t> (Library and Information Science). </a:t>
            </a:r>
            <a:r>
              <a:rPr lang="ar-SA" b="1" dirty="0"/>
              <a:t>ويؤكد علم المعلومات الجديد، أو علم المكتبات والمعلومات، على التعامل المتطور مع مصادر المعلومات العلمية والبحثية، وتوثيقها واختيار المناسب منها للتخزين والمعالجة المحوسبة، ومن ثم الاسترجاع المتقن والدقيق للمعلومات المناسبة، للباحث المناسب، في الوقت المناسب، عبر الربط بالمنطق البولياني</a:t>
            </a:r>
            <a:r>
              <a:rPr lang="en-US" b="1" dirty="0"/>
              <a:t> (Boolean Logic)</a:t>
            </a:r>
            <a:r>
              <a:rPr lang="ar-SA" b="1" dirty="0"/>
              <a:t>، أو أسلوب البتر</a:t>
            </a:r>
            <a:r>
              <a:rPr lang="en-US" b="1" dirty="0"/>
              <a:t> (Truncation)</a:t>
            </a:r>
            <a:r>
              <a:rPr lang="ar-SA" b="1" dirty="0"/>
              <a:t>، وبدائل أخرى مناسبة</a:t>
            </a:r>
            <a:r>
              <a:rPr lang="en-US" b="1" dirty="0"/>
              <a:t>.</a:t>
            </a:r>
            <a:endParaRPr lang="ar-JO" dirty="0"/>
          </a:p>
        </p:txBody>
      </p:sp>
    </p:spTree>
    <p:extLst>
      <p:ext uri="{BB962C8B-B14F-4D97-AF65-F5344CB8AC3E}">
        <p14:creationId xmlns:p14="http://schemas.microsoft.com/office/powerpoint/2010/main" val="28162482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البيئـة التكنولوجيـة (Technological Environment) </vt:lpstr>
      <vt:lpstr>أولاً: الملامح الإيجابية لعصر المعلومات</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البيئـة التكنولوجيـة (Technological Environment) </dc:title>
  <dc:creator>gega</dc:creator>
  <cp:lastModifiedBy>gega</cp:lastModifiedBy>
  <cp:revision>1</cp:revision>
  <dcterms:created xsi:type="dcterms:W3CDTF">2019-12-19T17:13:53Z</dcterms:created>
  <dcterms:modified xsi:type="dcterms:W3CDTF">2019-12-19T17:21:02Z</dcterms:modified>
</cp:coreProperties>
</file>